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Planned</c:v>
                </c:pt>
              </c:strCache>
            </c:strRef>
          </c:tx>
          <c:spPr>
            <a:solidFill>
              <a:srgbClr val="0F766E"/>
            </a:solidFill>
          </c:spPr>
          <c:cat>
            <c:strRef>
              <c:f>Sheet1!$A$2:$A$7</c:f>
              <c:strCache>
                <c:ptCount val="6"/>
                <c:pt idx="0">
                  <c:v>May</c:v>
                </c:pt>
                <c:pt idx="1">
                  <c:v>Jun</c:v>
                </c:pt>
                <c:pt idx="2">
                  <c:v>Jul</c:v>
                </c:pt>
                <c:pt idx="3">
                  <c:v>Aug</c:v>
                </c:pt>
                <c:pt idx="4">
                  <c:v>Sep</c:v>
                </c:pt>
                <c:pt idx="5">
                  <c:v>Oct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48</c:v>
                </c:pt>
                <c:pt idx="1">
                  <c:v>52</c:v>
                </c:pt>
                <c:pt idx="2">
                  <c:v>55</c:v>
                </c:pt>
                <c:pt idx="3">
                  <c:v>61</c:v>
                </c:pt>
                <c:pt idx="4">
                  <c:v>64</c:v>
                </c:pt>
                <c:pt idx="5">
                  <c:v>70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Reactive</c:v>
                </c:pt>
              </c:strCache>
            </c:strRef>
          </c:tx>
          <c:spPr>
            <a:solidFill>
              <a:srgbClr val="F59E0B"/>
            </a:solidFill>
          </c:spPr>
          <c:cat>
            <c:strRef>
              <c:f>Sheet1!$A$2:$A$7</c:f>
              <c:strCache>
                <c:ptCount val="6"/>
                <c:pt idx="0">
                  <c:v>May</c:v>
                </c:pt>
                <c:pt idx="1">
                  <c:v>Jun</c:v>
                </c:pt>
                <c:pt idx="2">
                  <c:v>Jul</c:v>
                </c:pt>
                <c:pt idx="3">
                  <c:v>Aug</c:v>
                </c:pt>
                <c:pt idx="4">
                  <c:v>Sep</c:v>
                </c:pt>
                <c:pt idx="5">
                  <c:v>Oct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38</c:v>
                </c:pt>
                <c:pt idx="1">
                  <c:v>35</c:v>
                </c:pt>
                <c:pt idx="2">
                  <c:v>31</c:v>
                </c:pt>
                <c:pt idx="3">
                  <c:v>27</c:v>
                </c:pt>
                <c:pt idx="4">
                  <c:v>22</c:v>
                </c:pt>
                <c:pt idx="5">
                  <c:v>18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1463040"/>
            <a:ext cx="5943600" cy="5943600"/>
          </a:xfrm>
          <a:prstGeom prst="ellipse">
            <a:avLst/>
          </a:prstGeom>
          <a:solidFill>
            <a:srgbClr val="2749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78240" y="4023360"/>
            <a:ext cx="2011680" cy="201168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2286000"/>
            <a:ext cx="1005840" cy="82296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5603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800" b="1">
                <a:solidFill>
                  <a:srgbClr val="FFFFFF"/>
                </a:solidFill>
                <a:latin typeface="Arial"/>
              </a:rPr>
              <a:t>Welcome to Harbor Point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657600"/>
            <a:ext cx="7315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CBD5E1"/>
                </a:solidFill>
                <a:latin typeface="Arial"/>
              </a:rPr>
              <a:t>New starter onboarding  |  October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03504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94A3B8"/>
                </a:solidFill>
                <a:latin typeface="Arial"/>
              </a:rPr>
              <a:t>Synthetic example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6400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0F766E"/>
                </a:solidFill>
                <a:latin typeface="Arial"/>
              </a:rPr>
              <a:t>YOUR FIRST WEEK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960120"/>
            <a:ext cx="7315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2937"/>
                </a:solidFill>
                <a:latin typeface="Arial"/>
              </a:rPr>
              <a:t>Agenda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94560"/>
            <a:ext cx="2468880" cy="329184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97280" y="2468880"/>
            <a:ext cx="822960" cy="82296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5661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1F2937"/>
                </a:solidFill>
                <a:latin typeface="Arial"/>
              </a:rPr>
              <a:t>Meet the team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11480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6B7280"/>
                </a:solidFill>
                <a:latin typeface="Arial"/>
              </a:rPr>
              <a:t>Site tours and introductions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66160" y="2194560"/>
            <a:ext cx="2468880" cy="329184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840480" y="2468880"/>
            <a:ext cx="822960" cy="822960"/>
          </a:xfrm>
          <a:prstGeom prst="ellipse">
            <a:avLst/>
          </a:prstGeom>
          <a:solidFill>
            <a:srgbClr val="E255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0480" y="35661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1F2937"/>
                </a:solidFill>
                <a:latin typeface="Arial"/>
              </a:rPr>
              <a:t>Safety training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411480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6B7280"/>
                </a:solidFill>
                <a:latin typeface="Arial"/>
              </a:rPr>
              <a:t>Fire, first aid and lift checks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194560"/>
            <a:ext cx="2468880" cy="329184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583680" y="2468880"/>
            <a:ext cx="822960" cy="82296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35661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1F2937"/>
                </a:solidFill>
                <a:latin typeface="Arial"/>
              </a:rPr>
              <a:t>Systems setup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411480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6B7280"/>
                </a:solidFill>
                <a:latin typeface="Arial"/>
              </a:rPr>
              <a:t>Work orders, badges and email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52560" y="2194560"/>
            <a:ext cx="2468880" cy="329184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326880" y="2468880"/>
            <a:ext cx="822960" cy="822960"/>
          </a:xfrm>
          <a:prstGeom prst="ellipse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4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0" y="3566160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1F2937"/>
                </a:solidFill>
                <a:latin typeface="Arial"/>
              </a:rPr>
              <a:t>Shadow shifts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4114800"/>
            <a:ext cx="20116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6B7280"/>
                </a:solidFill>
                <a:latin typeface="Arial"/>
              </a:rPr>
              <a:t>Two days alongside a mentor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6400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0F766E"/>
                </a:solidFill>
                <a:latin typeface="Arial"/>
              </a:rPr>
              <a:t>HOW WE'RE DOING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96012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2937"/>
                </a:solidFill>
                <a:latin typeface="Arial"/>
              </a:rPr>
              <a:t>Work orders closed per month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822960" y="1920240"/>
          <a:ext cx="6949440" cy="4389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8229600" y="2011680"/>
            <a:ext cx="3200400" cy="4114800"/>
          </a:xfrm>
          <a:prstGeom prst="roundRect">
            <a:avLst>
              <a:gd name="adj" fmla="val 6000"/>
            </a:avLst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49640" y="2377440"/>
            <a:ext cx="27432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5400" b="1">
                <a:solidFill>
                  <a:srgbClr val="F59E0B"/>
                </a:solidFill>
                <a:latin typeface="Arial"/>
              </a:rPr>
              <a:t>53%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49640" y="3474720"/>
            <a:ext cx="2651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FFFFFF"/>
                </a:solidFill>
                <a:latin typeface="Arial"/>
              </a:rPr>
              <a:t>fewer reactive jobs since May, as planned maintenance took over.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766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3840480"/>
            <a:ext cx="4572000" cy="4572000"/>
          </a:xfrm>
          <a:prstGeom prst="ellipse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94560"/>
            <a:ext cx="9144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6000" b="1">
                <a:solidFill>
                  <a:srgbClr val="FFFFFF"/>
                </a:solidFill>
                <a:latin typeface="Arial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747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CCFBF1"/>
                </a:solidFill>
                <a:latin typeface="Arial"/>
              </a:rPr>
              <a:t>onboarding@example.test  |  ext. 4410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